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5" r:id="rId1"/>
    <p:sldMasterId id="2147483716" r:id="rId2"/>
    <p:sldMasterId id="2147483717" r:id="rId3"/>
    <p:sldMasterId id="2147483718" r:id="rId4"/>
    <p:sldMasterId id="2147483719" r:id="rId5"/>
    <p:sldMasterId id="2147483720" r:id="rId6"/>
  </p:sldMasterIdLst>
  <p:notesMasterIdLst>
    <p:notesMasterId r:id="rId2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Franklin Gothic" panose="020B0604020202020204" charset="0"/>
      <p:bold r:id="rId35"/>
    </p:embeddedFon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Montserrat" panose="00000500000000000000" pitchFamily="2" charset="0"/>
      <p:regular r:id="rId40"/>
      <p:bold r:id="rId41"/>
      <p:italic r:id="rId42"/>
      <p:boldItalic r:id="rId43"/>
    </p:embeddedFont>
    <p:embeddedFont>
      <p:font typeface="Shadows Into Light" panose="020B060402020202020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C53A6C-20C3-4576-992F-631A88658C46}">
  <a:tblStyle styleId="{F9C53A6C-20C3-4576-992F-631A88658C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a091aeab4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ga091aeab40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ga091aeab40_0_9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6/15/19</a:t>
            </a:r>
            <a:endParaRPr/>
          </a:p>
        </p:txBody>
      </p:sp>
      <p:sp>
        <p:nvSpPr>
          <p:cNvPr id="426" name="Google Shape;426;ga091aeab40_0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091aeab40_0_1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091aeab40_0_1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a091aeab40_0_1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a091aeab40_0_1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017b53a307_6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4" name="Google Shape;544;g1017b53a307_6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975" y="685878"/>
            <a:ext cx="6206000" cy="342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a091aeab40_0_1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a091aeab40_0_1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017b53a307_1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606" y="686808"/>
            <a:ext cx="6046837" cy="342787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1017b53a307_11_48:notes"/>
          <p:cNvSpPr txBox="1">
            <a:spLocks noGrp="1"/>
          </p:cNvSpPr>
          <p:nvPr>
            <p:ph type="body" idx="1"/>
          </p:nvPr>
        </p:nvSpPr>
        <p:spPr>
          <a:xfrm>
            <a:off x="914404" y="4343400"/>
            <a:ext cx="5029341" cy="4114914"/>
          </a:xfrm>
          <a:prstGeom prst="rect">
            <a:avLst/>
          </a:prstGeom>
        </p:spPr>
        <p:txBody>
          <a:bodyPr spcFirstLastPara="1" wrap="square" lIns="88825" tIns="88825" rIns="88825" bIns="88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71" name="Google Shape;571;g1017b53a307_11_48:notes"/>
          <p:cNvSpPr txBox="1">
            <a:spLocks noGrp="1"/>
          </p:cNvSpPr>
          <p:nvPr>
            <p:ph type="sldNum" idx="12"/>
          </p:nvPr>
        </p:nvSpPr>
        <p:spPr>
          <a:xfrm>
            <a:off x="3886204" y="8686800"/>
            <a:ext cx="2971672" cy="45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25" tIns="88825" rIns="88825" bIns="8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017b539f93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237" y="1143000"/>
            <a:ext cx="5487526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g1017b539f93_1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g1017b539f93_1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a091aeab40_0_1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ga091aeab40_0_1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a091aeab40_0_1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3" name="Google Shape;603;ga091aeab40_0_15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ga091aeab40_0_15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605" name="Google Shape;605;ga091aeab40_0_151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6/15/19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a091aeab40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ga091aeab40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a091aeab4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ga091aeab4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a091aeab40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ga091aeab40_0_3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ga091aeab40_0_3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51" name="Google Shape;451;ga091aeab40_0_38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6/15/19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091aeab40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091aeab40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91aeab40_0_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91aeab40_0_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a091aeab40_0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a091aeab40_0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017b53a307_16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g1017b53a307_16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967" y="685878"/>
            <a:ext cx="6206067" cy="342939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a091aeab40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a091aeab40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/>
          <p:nvPr/>
        </p:nvSpPr>
        <p:spPr>
          <a:xfrm>
            <a:off x="228601" y="-10436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060"/>
            </a:srgbClr>
          </a:solidFill>
          <a:ln>
            <a:noFill/>
          </a:ln>
        </p:spPr>
      </p:sp>
      <p:sp>
        <p:nvSpPr>
          <p:cNvPr id="87" name="Google Shape;87;p20"/>
          <p:cNvSpPr/>
          <p:nvPr/>
        </p:nvSpPr>
        <p:spPr>
          <a:xfrm>
            <a:off x="1" y="-10436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▸"/>
              <a:defRPr/>
            </a:lvl1pPr>
            <a:lvl2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▹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▹"/>
              <a:defRPr/>
            </a:lvl3pPr>
            <a:lvl4pPr marL="1828800" lvl="3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/>
            </a:lvl4pPr>
            <a:lvl5pPr marL="2286000" lvl="4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/>
            </a:lvl5pPr>
            <a:lvl6pPr marL="2743200" lvl="5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6pPr>
            <a:lvl7pPr marL="3200400" lvl="6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/>
            </a:lvl7pPr>
            <a:lvl8pPr marL="3657600" lvl="7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/>
            </a:lvl8pPr>
            <a:lvl9pPr marL="4114800" lvl="8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2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▸"/>
              <a:defRPr/>
            </a:lvl1pPr>
            <a:lvl2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▹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▹"/>
              <a:defRPr/>
            </a:lvl3pPr>
            <a:lvl4pPr marL="1828800" lvl="3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/>
            </a:lvl4pPr>
            <a:lvl5pPr marL="2286000" lvl="4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/>
            </a:lvl5pPr>
            <a:lvl6pPr marL="2743200" lvl="5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6pPr>
            <a:lvl7pPr marL="3200400" lvl="6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/>
            </a:lvl7pPr>
            <a:lvl8pPr marL="3657600" lvl="7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/>
            </a:lvl8pPr>
            <a:lvl9pPr marL="4114800" lvl="8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/>
          <p:nvPr/>
        </p:nvSpPr>
        <p:spPr>
          <a:xfrm>
            <a:off x="218926" y="-9674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060"/>
            </a:srgbClr>
          </a:solidFill>
          <a:ln>
            <a:noFill/>
          </a:ln>
        </p:spPr>
      </p:sp>
      <p:sp>
        <p:nvSpPr>
          <p:cNvPr id="136" name="Google Shape;136;p27"/>
          <p:cNvSpPr/>
          <p:nvPr/>
        </p:nvSpPr>
        <p:spPr>
          <a:xfrm>
            <a:off x="-9674" y="-9674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7" name="Google Shape;137;p27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ctrTitle"/>
          </p:nvPr>
        </p:nvSpPr>
        <p:spPr>
          <a:xfrm>
            <a:off x="685800" y="841773"/>
            <a:ext cx="7772400" cy="17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subTitle" idx="1"/>
          </p:nvPr>
        </p:nvSpPr>
        <p:spPr>
          <a:xfrm>
            <a:off x="1143000" y="2701532"/>
            <a:ext cx="6858000" cy="1241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/>
            </a:lvl1pPr>
            <a:lvl2pPr lvl="1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3pPr>
            <a:lvl4pPr lvl="3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4pPr>
            <a:lvl5pPr lvl="4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5pPr>
            <a:lvl6pPr lvl="5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6pPr>
            <a:lvl7pPr lvl="6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7pPr>
            <a:lvl8pPr lvl="7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8pPr>
            <a:lvl9pPr lvl="8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dt" idx="10"/>
          </p:nvPr>
        </p:nvSpPr>
        <p:spPr>
          <a:xfrm>
            <a:off x="628651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ftr" idx="11"/>
          </p:nvPr>
        </p:nvSpPr>
        <p:spPr>
          <a:xfrm>
            <a:off x="3028951" y="4767269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sldNum" idx="12"/>
          </p:nvPr>
        </p:nvSpPr>
        <p:spPr>
          <a:xfrm>
            <a:off x="6457950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body" idx="1"/>
          </p:nvPr>
        </p:nvSpPr>
        <p:spPr>
          <a:xfrm>
            <a:off x="628651" y="1369221"/>
            <a:ext cx="7886700" cy="326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dt" idx="10"/>
          </p:nvPr>
        </p:nvSpPr>
        <p:spPr>
          <a:xfrm>
            <a:off x="628651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ftr" idx="11"/>
          </p:nvPr>
        </p:nvSpPr>
        <p:spPr>
          <a:xfrm>
            <a:off x="3028951" y="4767269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sldNum" idx="12"/>
          </p:nvPr>
        </p:nvSpPr>
        <p:spPr>
          <a:xfrm>
            <a:off x="6457950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>
            <a:spLocks noGrp="1"/>
          </p:cNvSpPr>
          <p:nvPr>
            <p:ph type="title"/>
          </p:nvPr>
        </p:nvSpPr>
        <p:spPr>
          <a:xfrm>
            <a:off x="623888" y="1282306"/>
            <a:ext cx="7886700" cy="213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body" idx="1"/>
          </p:nvPr>
        </p:nvSpPr>
        <p:spPr>
          <a:xfrm>
            <a:off x="623888" y="3442103"/>
            <a:ext cx="7886700" cy="112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dt" idx="10"/>
          </p:nvPr>
        </p:nvSpPr>
        <p:spPr>
          <a:xfrm>
            <a:off x="628651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ftr" idx="11"/>
          </p:nvPr>
        </p:nvSpPr>
        <p:spPr>
          <a:xfrm>
            <a:off x="3028951" y="4767269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sldNum" idx="12"/>
          </p:nvPr>
        </p:nvSpPr>
        <p:spPr>
          <a:xfrm>
            <a:off x="6457950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body" idx="1"/>
          </p:nvPr>
        </p:nvSpPr>
        <p:spPr>
          <a:xfrm>
            <a:off x="628651" y="1369221"/>
            <a:ext cx="3886200" cy="326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2"/>
          </p:nvPr>
        </p:nvSpPr>
        <p:spPr>
          <a:xfrm>
            <a:off x="4629151" y="1369221"/>
            <a:ext cx="3886200" cy="326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2"/>
          <p:cNvSpPr txBox="1">
            <a:spLocks noGrp="1"/>
          </p:cNvSpPr>
          <p:nvPr>
            <p:ph type="dt" idx="10"/>
          </p:nvPr>
        </p:nvSpPr>
        <p:spPr>
          <a:xfrm>
            <a:off x="628651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2"/>
          <p:cNvSpPr txBox="1">
            <a:spLocks noGrp="1"/>
          </p:cNvSpPr>
          <p:nvPr>
            <p:ph type="ftr" idx="11"/>
          </p:nvPr>
        </p:nvSpPr>
        <p:spPr>
          <a:xfrm>
            <a:off x="3028951" y="4767269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sldNum" idx="12"/>
          </p:nvPr>
        </p:nvSpPr>
        <p:spPr>
          <a:xfrm>
            <a:off x="6457950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1"/>
          </p:nvPr>
        </p:nvSpPr>
        <p:spPr>
          <a:xfrm>
            <a:off x="629842" y="1260874"/>
            <a:ext cx="3868340" cy="6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172" name="Google Shape;172;p33"/>
          <p:cNvSpPr txBox="1">
            <a:spLocks noGrp="1"/>
          </p:cNvSpPr>
          <p:nvPr>
            <p:ph type="body" idx="2"/>
          </p:nvPr>
        </p:nvSpPr>
        <p:spPr>
          <a:xfrm>
            <a:off x="629842" y="1878809"/>
            <a:ext cx="3868340" cy="2763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3"/>
          <p:cNvSpPr txBox="1">
            <a:spLocks noGrp="1"/>
          </p:cNvSpPr>
          <p:nvPr>
            <p:ph type="body" idx="3"/>
          </p:nvPr>
        </p:nvSpPr>
        <p:spPr>
          <a:xfrm>
            <a:off x="4629151" y="1260874"/>
            <a:ext cx="3887391" cy="6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174" name="Google Shape;174;p33"/>
          <p:cNvSpPr txBox="1">
            <a:spLocks noGrp="1"/>
          </p:cNvSpPr>
          <p:nvPr>
            <p:ph type="body" idx="4"/>
          </p:nvPr>
        </p:nvSpPr>
        <p:spPr>
          <a:xfrm>
            <a:off x="4629151" y="1878809"/>
            <a:ext cx="3887391" cy="2763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dt" idx="10"/>
          </p:nvPr>
        </p:nvSpPr>
        <p:spPr>
          <a:xfrm>
            <a:off x="628651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ftr" idx="11"/>
          </p:nvPr>
        </p:nvSpPr>
        <p:spPr>
          <a:xfrm>
            <a:off x="3028951" y="4767269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sldNum" idx="12"/>
          </p:nvPr>
        </p:nvSpPr>
        <p:spPr>
          <a:xfrm>
            <a:off x="6457950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4"/>
          <p:cNvSpPr txBox="1">
            <a:spLocks noGrp="1"/>
          </p:cNvSpPr>
          <p:nvPr>
            <p:ph type="dt" idx="10"/>
          </p:nvPr>
        </p:nvSpPr>
        <p:spPr>
          <a:xfrm>
            <a:off x="628651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4"/>
          <p:cNvSpPr txBox="1">
            <a:spLocks noGrp="1"/>
          </p:cNvSpPr>
          <p:nvPr>
            <p:ph type="ftr" idx="11"/>
          </p:nvPr>
        </p:nvSpPr>
        <p:spPr>
          <a:xfrm>
            <a:off x="3028951" y="4767269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4"/>
          <p:cNvSpPr txBox="1">
            <a:spLocks noGrp="1"/>
          </p:cNvSpPr>
          <p:nvPr>
            <p:ph type="sldNum" idx="12"/>
          </p:nvPr>
        </p:nvSpPr>
        <p:spPr>
          <a:xfrm>
            <a:off x="6457950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>
            <a:spLocks noGrp="1"/>
          </p:cNvSpPr>
          <p:nvPr>
            <p:ph type="dt" idx="10"/>
          </p:nvPr>
        </p:nvSpPr>
        <p:spPr>
          <a:xfrm>
            <a:off x="628651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5"/>
          <p:cNvSpPr txBox="1">
            <a:spLocks noGrp="1"/>
          </p:cNvSpPr>
          <p:nvPr>
            <p:ph type="ftr" idx="11"/>
          </p:nvPr>
        </p:nvSpPr>
        <p:spPr>
          <a:xfrm>
            <a:off x="3028951" y="4767269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sldNum" idx="12"/>
          </p:nvPr>
        </p:nvSpPr>
        <p:spPr>
          <a:xfrm>
            <a:off x="6457950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>
            <a:spLocks noGrp="1"/>
          </p:cNvSpPr>
          <p:nvPr>
            <p:ph type="title"/>
          </p:nvPr>
        </p:nvSpPr>
        <p:spPr>
          <a:xfrm>
            <a:off x="629841" y="342901"/>
            <a:ext cx="2949178" cy="120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6"/>
          <p:cNvSpPr txBox="1">
            <a:spLocks noGrp="1"/>
          </p:cNvSpPr>
          <p:nvPr>
            <p:ph type="body" idx="1"/>
          </p:nvPr>
        </p:nvSpPr>
        <p:spPr>
          <a:xfrm>
            <a:off x="3887391" y="740571"/>
            <a:ext cx="4629151" cy="365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132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/>
            </a:lvl1pPr>
            <a:lvl2pPr marL="914400" lvl="1" indent="-37973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marL="1371600" lvl="2" indent="-358139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marL="1828800" lvl="3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body" idx="2"/>
          </p:nvPr>
        </p:nvSpPr>
        <p:spPr>
          <a:xfrm>
            <a:off x="629841" y="1543052"/>
            <a:ext cx="2949178" cy="285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dt" idx="10"/>
          </p:nvPr>
        </p:nvSpPr>
        <p:spPr>
          <a:xfrm>
            <a:off x="628651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ftr" idx="11"/>
          </p:nvPr>
        </p:nvSpPr>
        <p:spPr>
          <a:xfrm>
            <a:off x="3028951" y="4767269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sldNum" idx="12"/>
          </p:nvPr>
        </p:nvSpPr>
        <p:spPr>
          <a:xfrm>
            <a:off x="6457950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>
            <a:spLocks noGrp="1"/>
          </p:cNvSpPr>
          <p:nvPr>
            <p:ph type="title"/>
          </p:nvPr>
        </p:nvSpPr>
        <p:spPr>
          <a:xfrm>
            <a:off x="629841" y="342901"/>
            <a:ext cx="2949178" cy="120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7"/>
          <p:cNvSpPr>
            <a:spLocks noGrp="1"/>
          </p:cNvSpPr>
          <p:nvPr>
            <p:ph type="pic" idx="2"/>
          </p:nvPr>
        </p:nvSpPr>
        <p:spPr>
          <a:xfrm>
            <a:off x="3887391" y="740571"/>
            <a:ext cx="4629151" cy="365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body" idx="1"/>
          </p:nvPr>
        </p:nvSpPr>
        <p:spPr>
          <a:xfrm>
            <a:off x="629841" y="1543052"/>
            <a:ext cx="2949178" cy="285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dt" idx="10"/>
          </p:nvPr>
        </p:nvSpPr>
        <p:spPr>
          <a:xfrm>
            <a:off x="628651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ftr" idx="11"/>
          </p:nvPr>
        </p:nvSpPr>
        <p:spPr>
          <a:xfrm>
            <a:off x="3028951" y="4767269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sldNum" idx="12"/>
          </p:nvPr>
        </p:nvSpPr>
        <p:spPr>
          <a:xfrm>
            <a:off x="6457950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body" idx="1"/>
          </p:nvPr>
        </p:nvSpPr>
        <p:spPr>
          <a:xfrm rot="5400000">
            <a:off x="2940246" y="-942375"/>
            <a:ext cx="326350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8"/>
          <p:cNvSpPr txBox="1">
            <a:spLocks noGrp="1"/>
          </p:cNvSpPr>
          <p:nvPr>
            <p:ph type="dt" idx="10"/>
          </p:nvPr>
        </p:nvSpPr>
        <p:spPr>
          <a:xfrm>
            <a:off x="628651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8"/>
          <p:cNvSpPr txBox="1">
            <a:spLocks noGrp="1"/>
          </p:cNvSpPr>
          <p:nvPr>
            <p:ph type="ftr" idx="11"/>
          </p:nvPr>
        </p:nvSpPr>
        <p:spPr>
          <a:xfrm>
            <a:off x="3028951" y="4767269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8"/>
          <p:cNvSpPr txBox="1">
            <a:spLocks noGrp="1"/>
          </p:cNvSpPr>
          <p:nvPr>
            <p:ph type="sldNum" idx="12"/>
          </p:nvPr>
        </p:nvSpPr>
        <p:spPr>
          <a:xfrm>
            <a:off x="6457950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 rot="5400000">
            <a:off x="5350070" y="1467448"/>
            <a:ext cx="4358884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9"/>
          <p:cNvSpPr txBox="1">
            <a:spLocks noGrp="1"/>
          </p:cNvSpPr>
          <p:nvPr>
            <p:ph type="body" idx="1"/>
          </p:nvPr>
        </p:nvSpPr>
        <p:spPr>
          <a:xfrm rot="5400000">
            <a:off x="1349571" y="-447076"/>
            <a:ext cx="4358884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39"/>
          <p:cNvSpPr txBox="1">
            <a:spLocks noGrp="1"/>
          </p:cNvSpPr>
          <p:nvPr>
            <p:ph type="dt" idx="10"/>
          </p:nvPr>
        </p:nvSpPr>
        <p:spPr>
          <a:xfrm>
            <a:off x="628651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9"/>
          <p:cNvSpPr txBox="1">
            <a:spLocks noGrp="1"/>
          </p:cNvSpPr>
          <p:nvPr>
            <p:ph type="ftr" idx="11"/>
          </p:nvPr>
        </p:nvSpPr>
        <p:spPr>
          <a:xfrm>
            <a:off x="3028951" y="4767269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9"/>
          <p:cNvSpPr txBox="1">
            <a:spLocks noGrp="1"/>
          </p:cNvSpPr>
          <p:nvPr>
            <p:ph type="sldNum" idx="12"/>
          </p:nvPr>
        </p:nvSpPr>
        <p:spPr>
          <a:xfrm>
            <a:off x="6457950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1"/>
          <p:cNvSpPr txBox="1"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41"/>
          <p:cNvSpPr txBox="1">
            <a:spLocks noGrp="1"/>
          </p:cNvSpPr>
          <p:nvPr>
            <p:ph type="dt" idx="10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1"/>
          <p:cNvSpPr txBox="1">
            <a:spLocks noGrp="1"/>
          </p:cNvSpPr>
          <p:nvPr>
            <p:ph type="ftr" idx="11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1"/>
          <p:cNvSpPr txBox="1">
            <a:spLocks noGrp="1"/>
          </p:cNvSpPr>
          <p:nvPr>
            <p:ph type="sldNum" idx="12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8" name="Google Shape;228;p4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29" name="Google Shape;229;p42"/>
          <p:cNvSpPr txBox="1">
            <a:spLocks noGrp="1"/>
          </p:cNvSpPr>
          <p:nvPr>
            <p:ph type="body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0" name="Google Shape;230;p42"/>
          <p:cNvSpPr txBox="1">
            <a:spLocks noGrp="1"/>
          </p:cNvSpPr>
          <p:nvPr>
            <p:ph type="body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31" name="Google Shape;231;p42"/>
          <p:cNvSpPr txBox="1">
            <a:spLocks noGrp="1"/>
          </p:cNvSpPr>
          <p:nvPr>
            <p:ph type="dt" idx="10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2"/>
          <p:cNvSpPr txBox="1">
            <a:spLocks noGrp="1"/>
          </p:cNvSpPr>
          <p:nvPr>
            <p:ph type="ftr" idx="11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2"/>
          <p:cNvSpPr txBox="1">
            <a:spLocks noGrp="1"/>
          </p:cNvSpPr>
          <p:nvPr>
            <p:ph type="sldNum" idx="12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>
            <a:spLocks noGrp="1"/>
          </p:cNvSpPr>
          <p:nvPr>
            <p:ph type="dt" idx="10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3"/>
          <p:cNvSpPr txBox="1">
            <a:spLocks noGrp="1"/>
          </p:cNvSpPr>
          <p:nvPr>
            <p:ph type="ftr" idx="11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3"/>
          <p:cNvSpPr txBox="1">
            <a:spLocks noGrp="1"/>
          </p:cNvSpPr>
          <p:nvPr>
            <p:ph type="sldNum" idx="12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4"/>
          <p:cNvSpPr txBox="1"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4622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44"/>
          <p:cNvSpPr>
            <a:spLocks noGrp="1"/>
          </p:cNvSpPr>
          <p:nvPr>
            <p:ph type="clipArt" idx="2"/>
          </p:nvPr>
        </p:nvSpPr>
        <p:spPr>
          <a:xfrm>
            <a:off x="4640580" y="1200150"/>
            <a:ext cx="404622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5"/>
          <p:cNvSpPr txBox="1">
            <a:spLocks noGrp="1"/>
          </p:cNvSpPr>
          <p:nvPr>
            <p:ph type="body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5" name="Google Shape;245;p45"/>
          <p:cNvSpPr txBox="1">
            <a:spLocks noGrp="1"/>
          </p:cNvSpPr>
          <p:nvPr>
            <p:ph type="body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6" name="Google Shape;246;p45"/>
          <p:cNvSpPr txBox="1">
            <a:spLocks noGrp="1"/>
          </p:cNvSpPr>
          <p:nvPr>
            <p:ph type="dt" idx="10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5"/>
          <p:cNvSpPr txBox="1">
            <a:spLocks noGrp="1"/>
          </p:cNvSpPr>
          <p:nvPr>
            <p:ph type="ftr" idx="11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5"/>
          <p:cNvSpPr txBox="1">
            <a:spLocks noGrp="1"/>
          </p:cNvSpPr>
          <p:nvPr>
            <p:ph type="sldNum" idx="12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4400"/>
              <a:buFont typeface="Calibri"/>
              <a:buNone/>
              <a:defRPr>
                <a:solidFill>
                  <a:srgbClr val="FFA71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1800"/>
              <a:buNone/>
              <a:defRPr>
                <a:solidFill>
                  <a:srgbClr val="FFA71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1800"/>
              <a:buNone/>
              <a:defRPr>
                <a:solidFill>
                  <a:srgbClr val="FFA71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1800"/>
              <a:buNone/>
              <a:defRPr>
                <a:solidFill>
                  <a:srgbClr val="FFA71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1800"/>
              <a:buNone/>
              <a:defRPr>
                <a:solidFill>
                  <a:srgbClr val="FFA71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1800"/>
              <a:buNone/>
              <a:defRPr>
                <a:solidFill>
                  <a:srgbClr val="FFA71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1800"/>
              <a:buNone/>
              <a:defRPr>
                <a:solidFill>
                  <a:srgbClr val="FFA71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1800"/>
              <a:buNone/>
              <a:defRPr>
                <a:solidFill>
                  <a:srgbClr val="FFA71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1800"/>
              <a:buNone/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46"/>
          <p:cNvSpPr txBox="1">
            <a:spLocks noGrp="1"/>
          </p:cNvSpPr>
          <p:nvPr>
            <p:ph type="body" idx="1"/>
          </p:nvPr>
        </p:nvSpPr>
        <p:spPr>
          <a:xfrm>
            <a:off x="457200" y="1200155"/>
            <a:ext cx="8229600" cy="326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●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ourier New"/>
              <a:buChar char="o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●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ourier New"/>
              <a:buChar char="o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●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ourier New"/>
              <a:buChar char="o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grpSp>
        <p:nvGrpSpPr>
          <p:cNvPr id="252" name="Google Shape;252;p46"/>
          <p:cNvGrpSpPr/>
          <p:nvPr/>
        </p:nvGrpSpPr>
        <p:grpSpPr>
          <a:xfrm>
            <a:off x="0" y="4559112"/>
            <a:ext cx="9144000" cy="584536"/>
            <a:chOff x="0" y="3690482"/>
            <a:chExt cx="9144000" cy="301556"/>
          </a:xfrm>
        </p:grpSpPr>
        <p:sp>
          <p:nvSpPr>
            <p:cNvPr id="253" name="Google Shape;253;p46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endParaRPr>
            </a:p>
          </p:txBody>
        </p:sp>
        <p:sp>
          <p:nvSpPr>
            <p:cNvPr id="254" name="Google Shape;254;p46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endParaRPr>
            </a:p>
          </p:txBody>
        </p:sp>
        <p:sp>
          <p:nvSpPr>
            <p:cNvPr id="255" name="Google Shape;255;p4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7"/>
          <p:cNvSpPr txBox="1"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47"/>
          <p:cNvSpPr txBox="1">
            <a:spLocks noGrp="1"/>
          </p:cNvSpPr>
          <p:nvPr>
            <p:ph type="dt" idx="10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7"/>
          <p:cNvSpPr txBox="1">
            <a:spLocks noGrp="1"/>
          </p:cNvSpPr>
          <p:nvPr>
            <p:ph type="ftr" idx="11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sldNum" idx="12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"/>
          <p:cNvSpPr txBox="1">
            <a:spLocks noGrp="1"/>
          </p:cNvSpPr>
          <p:nvPr>
            <p:ph type="title"/>
          </p:nvPr>
        </p:nvSpPr>
        <p:spPr>
          <a:xfrm>
            <a:off x="722313" y="3305183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dt" idx="10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8"/>
          <p:cNvSpPr txBox="1">
            <a:spLocks noGrp="1"/>
          </p:cNvSpPr>
          <p:nvPr>
            <p:ph type="ftr" idx="11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8"/>
          <p:cNvSpPr txBox="1">
            <a:spLocks noGrp="1"/>
          </p:cNvSpPr>
          <p:nvPr>
            <p:ph type="sldNum" idx="12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9"/>
          <p:cNvSpPr txBox="1">
            <a:spLocks noGrp="1"/>
          </p:cNvSpPr>
          <p:nvPr>
            <p:ph type="dt" idx="10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9"/>
          <p:cNvSpPr txBox="1">
            <a:spLocks noGrp="1"/>
          </p:cNvSpPr>
          <p:nvPr>
            <p:ph type="ftr" idx="11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9"/>
          <p:cNvSpPr txBox="1">
            <a:spLocks noGrp="1"/>
          </p:cNvSpPr>
          <p:nvPr>
            <p:ph type="sldNum" idx="12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0"/>
          <p:cNvSpPr txBox="1">
            <a:spLocks noGrp="1"/>
          </p:cNvSpPr>
          <p:nvPr>
            <p:ph type="title"/>
          </p:nvPr>
        </p:nvSpPr>
        <p:spPr>
          <a:xfrm>
            <a:off x="457202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0"/>
          <p:cNvSpPr txBox="1">
            <a:spLocks noGrp="1"/>
          </p:cNvSpPr>
          <p:nvPr>
            <p:ph type="body" idx="1"/>
          </p:nvPr>
        </p:nvSpPr>
        <p:spPr>
          <a:xfrm>
            <a:off x="3575050" y="204795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76" name="Google Shape;276;p50"/>
          <p:cNvSpPr txBox="1">
            <a:spLocks noGrp="1"/>
          </p:cNvSpPr>
          <p:nvPr>
            <p:ph type="body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7" name="Google Shape;277;p50"/>
          <p:cNvSpPr txBox="1">
            <a:spLocks noGrp="1"/>
          </p:cNvSpPr>
          <p:nvPr>
            <p:ph type="dt" idx="10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0"/>
          <p:cNvSpPr txBox="1">
            <a:spLocks noGrp="1"/>
          </p:cNvSpPr>
          <p:nvPr>
            <p:ph type="ftr" idx="11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0"/>
          <p:cNvSpPr txBox="1">
            <a:spLocks noGrp="1"/>
          </p:cNvSpPr>
          <p:nvPr>
            <p:ph type="sldNum" idx="12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Google Shape;283;p5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84" name="Google Shape;284;p51"/>
          <p:cNvSpPr txBox="1">
            <a:spLocks noGrp="1"/>
          </p:cNvSpPr>
          <p:nvPr>
            <p:ph type="dt" idx="10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51"/>
          <p:cNvSpPr txBox="1">
            <a:spLocks noGrp="1"/>
          </p:cNvSpPr>
          <p:nvPr>
            <p:ph type="ftr" idx="11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1"/>
          <p:cNvSpPr txBox="1">
            <a:spLocks noGrp="1"/>
          </p:cNvSpPr>
          <p:nvPr>
            <p:ph type="sldNum" idx="12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52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0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52"/>
          <p:cNvSpPr txBox="1">
            <a:spLocks noGrp="1"/>
          </p:cNvSpPr>
          <p:nvPr>
            <p:ph type="dt" idx="10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52"/>
          <p:cNvSpPr txBox="1">
            <a:spLocks noGrp="1"/>
          </p:cNvSpPr>
          <p:nvPr>
            <p:ph type="ftr" idx="11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2"/>
          <p:cNvSpPr txBox="1">
            <a:spLocks noGrp="1"/>
          </p:cNvSpPr>
          <p:nvPr>
            <p:ph type="sldNum" idx="12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3"/>
          <p:cNvSpPr txBox="1">
            <a:spLocks noGrp="1"/>
          </p:cNvSpPr>
          <p:nvPr>
            <p:ph type="title"/>
          </p:nvPr>
        </p:nvSpPr>
        <p:spPr>
          <a:xfrm rot="5400000">
            <a:off x="5463777" y="1371608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3"/>
          <p:cNvSpPr txBox="1">
            <a:spLocks noGrp="1"/>
          </p:cNvSpPr>
          <p:nvPr>
            <p:ph type="body" idx="1"/>
          </p:nvPr>
        </p:nvSpPr>
        <p:spPr>
          <a:xfrm rot="5400000">
            <a:off x="1272779" y="-609592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53"/>
          <p:cNvSpPr txBox="1">
            <a:spLocks noGrp="1"/>
          </p:cNvSpPr>
          <p:nvPr>
            <p:ph type="dt" idx="10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53"/>
          <p:cNvSpPr txBox="1">
            <a:spLocks noGrp="1"/>
          </p:cNvSpPr>
          <p:nvPr>
            <p:ph type="ftr" idx="11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3"/>
          <p:cNvSpPr txBox="1">
            <a:spLocks noGrp="1"/>
          </p:cNvSpPr>
          <p:nvPr>
            <p:ph type="sldNum" idx="12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EC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Google Shape;307;p55"/>
          <p:cNvSpPr txBox="1"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925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Google Shape;308;p55"/>
          <p:cNvSpPr txBox="1">
            <a:spLocks noGrp="1"/>
          </p:cNvSpPr>
          <p:nvPr>
            <p:ph type="dt" idx="10"/>
          </p:nvPr>
        </p:nvSpPr>
        <p:spPr>
          <a:xfrm>
            <a:off x="457202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Google Shape;309;p5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0" name="Google Shape;310;p55"/>
          <p:cNvSpPr txBox="1">
            <a:spLocks noGrp="1"/>
          </p:cNvSpPr>
          <p:nvPr>
            <p:ph type="sldNum" idx="12"/>
          </p:nvPr>
        </p:nvSpPr>
        <p:spPr>
          <a:xfrm>
            <a:off x="6553202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6"/>
          <p:cNvSpPr txBox="1">
            <a:spLocks noGrp="1"/>
          </p:cNvSpPr>
          <p:nvPr>
            <p:ph type="dt" idx="10"/>
          </p:nvPr>
        </p:nvSpPr>
        <p:spPr>
          <a:xfrm>
            <a:off x="457202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Google Shape;313;p5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Google Shape;314;p56"/>
          <p:cNvSpPr txBox="1">
            <a:spLocks noGrp="1"/>
          </p:cNvSpPr>
          <p:nvPr>
            <p:ph type="sldNum" idx="12"/>
          </p:nvPr>
        </p:nvSpPr>
        <p:spPr>
          <a:xfrm>
            <a:off x="6553202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_OBJECTS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7"/>
          <p:cNvSpPr txBox="1">
            <a:spLocks noGrp="1"/>
          </p:cNvSpPr>
          <p:nvPr>
            <p:ph type="body" idx="1"/>
          </p:nvPr>
        </p:nvSpPr>
        <p:spPr>
          <a:xfrm>
            <a:off x="822971" y="822959"/>
            <a:ext cx="3200399" cy="278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7" name="Google Shape;317;p57"/>
          <p:cNvSpPr txBox="1">
            <a:spLocks noGrp="1"/>
          </p:cNvSpPr>
          <p:nvPr>
            <p:ph type="body" idx="2"/>
          </p:nvPr>
        </p:nvSpPr>
        <p:spPr>
          <a:xfrm>
            <a:off x="4700016" y="822959"/>
            <a:ext cx="3200399" cy="278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8" name="Google Shape;318;p57"/>
          <p:cNvSpPr txBox="1">
            <a:spLocks noGrp="1"/>
          </p:cNvSpPr>
          <p:nvPr>
            <p:ph type="title"/>
          </p:nvPr>
        </p:nvSpPr>
        <p:spPr>
          <a:xfrm>
            <a:off x="822855" y="273859"/>
            <a:ext cx="7522104" cy="41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57"/>
          <p:cNvSpPr txBox="1">
            <a:spLocks noGrp="1"/>
          </p:cNvSpPr>
          <p:nvPr>
            <p:ph type="dt" idx="10"/>
          </p:nvPr>
        </p:nvSpPr>
        <p:spPr>
          <a:xfrm rot="-1986177">
            <a:off x="310198" y="4391200"/>
            <a:ext cx="1960624" cy="17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Google Shape;320;p57"/>
          <p:cNvSpPr txBox="1">
            <a:spLocks noGrp="1"/>
          </p:cNvSpPr>
          <p:nvPr>
            <p:ph type="ftr" idx="11"/>
          </p:nvPr>
        </p:nvSpPr>
        <p:spPr>
          <a:xfrm>
            <a:off x="3518958" y="4713698"/>
            <a:ext cx="4722812" cy="20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sm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1" name="Google Shape;321;p57"/>
          <p:cNvSpPr txBox="1">
            <a:spLocks noGrp="1"/>
          </p:cNvSpPr>
          <p:nvPr>
            <p:ph type="sldNum" idx="12"/>
          </p:nvPr>
        </p:nvSpPr>
        <p:spPr>
          <a:xfrm>
            <a:off x="8400521" y="4627973"/>
            <a:ext cx="504032" cy="37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ECT_WITH_CAPTION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8"/>
          <p:cNvSpPr txBox="1">
            <a:spLocks noGrp="1"/>
          </p:cNvSpPr>
          <p:nvPr>
            <p:ph type="title"/>
          </p:nvPr>
        </p:nvSpPr>
        <p:spPr>
          <a:xfrm>
            <a:off x="457212" y="204793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5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5" name="Google Shape;325;p58"/>
          <p:cNvSpPr txBox="1">
            <a:spLocks noGrp="1"/>
          </p:cNvSpPr>
          <p:nvPr>
            <p:ph type="body" idx="2"/>
          </p:nvPr>
        </p:nvSpPr>
        <p:spPr>
          <a:xfrm>
            <a:off x="457212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000"/>
              <a:buFont typeface="Calibri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326" name="Google Shape;326;p58"/>
          <p:cNvSpPr txBox="1">
            <a:spLocks noGrp="1"/>
          </p:cNvSpPr>
          <p:nvPr>
            <p:ph type="dt" idx="10"/>
          </p:nvPr>
        </p:nvSpPr>
        <p:spPr>
          <a:xfrm>
            <a:off x="457207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5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Google Shape;328;p58"/>
          <p:cNvSpPr txBox="1">
            <a:spLocks noGrp="1"/>
          </p:cNvSpPr>
          <p:nvPr>
            <p:ph type="sldNum" idx="12"/>
          </p:nvPr>
        </p:nvSpPr>
        <p:spPr>
          <a:xfrm>
            <a:off x="6553212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9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59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59"/>
          <p:cNvSpPr txBox="1">
            <a:spLocks noGrp="1"/>
          </p:cNvSpPr>
          <p:nvPr>
            <p:ph type="dt" idx="10"/>
          </p:nvPr>
        </p:nvSpPr>
        <p:spPr>
          <a:xfrm>
            <a:off x="457202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59"/>
          <p:cNvSpPr txBox="1">
            <a:spLocks noGrp="1"/>
          </p:cNvSpPr>
          <p:nvPr>
            <p:ph type="sldNum" idx="12"/>
          </p:nvPr>
        </p:nvSpPr>
        <p:spPr>
          <a:xfrm>
            <a:off x="6553202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_ONLY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Google Shape;337;p60"/>
          <p:cNvSpPr txBox="1">
            <a:spLocks noGrp="1"/>
          </p:cNvSpPr>
          <p:nvPr>
            <p:ph type="dt" idx="10"/>
          </p:nvPr>
        </p:nvSpPr>
        <p:spPr>
          <a:xfrm>
            <a:off x="457202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Google Shape;338;p6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Google Shape;339;p60"/>
          <p:cNvSpPr txBox="1">
            <a:spLocks noGrp="1"/>
          </p:cNvSpPr>
          <p:nvPr>
            <p:ph type="sldNum" idx="12"/>
          </p:nvPr>
        </p:nvSpPr>
        <p:spPr>
          <a:xfrm>
            <a:off x="6553202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8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FFA71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1400"/>
              <a:buFont typeface="Arial"/>
              <a:buNone/>
              <a:defRPr>
                <a:solidFill>
                  <a:srgbClr val="FFA711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1800"/>
              <a:buNone/>
              <a:defRPr>
                <a:solidFill>
                  <a:srgbClr val="FFA711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1800"/>
              <a:buNone/>
              <a:defRPr>
                <a:solidFill>
                  <a:srgbClr val="FFA711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1800"/>
              <a:buNone/>
              <a:defRPr>
                <a:solidFill>
                  <a:srgbClr val="FFA711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1800"/>
              <a:buNone/>
              <a:defRPr>
                <a:solidFill>
                  <a:srgbClr val="FFA711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1800"/>
              <a:buNone/>
              <a:defRPr>
                <a:solidFill>
                  <a:srgbClr val="FFA711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1800"/>
              <a:buNone/>
              <a:defRPr>
                <a:solidFill>
                  <a:srgbClr val="FFA711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1800"/>
              <a:buNone/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61"/>
          <p:cNvSpPr txBox="1">
            <a:spLocks noGrp="1"/>
          </p:cNvSpPr>
          <p:nvPr>
            <p:ph type="body" idx="1"/>
          </p:nvPr>
        </p:nvSpPr>
        <p:spPr>
          <a:xfrm>
            <a:off x="457200" y="1200155"/>
            <a:ext cx="8229600" cy="326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●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ourier New"/>
              <a:buChar char="o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●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ourier New"/>
              <a:buChar char="o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●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ourier New"/>
              <a:buChar char="o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grpSp>
        <p:nvGrpSpPr>
          <p:cNvPr id="343" name="Google Shape;343;p61"/>
          <p:cNvGrpSpPr/>
          <p:nvPr/>
        </p:nvGrpSpPr>
        <p:grpSpPr>
          <a:xfrm>
            <a:off x="0" y="4559112"/>
            <a:ext cx="9144000" cy="584536"/>
            <a:chOff x="0" y="3690482"/>
            <a:chExt cx="9144000" cy="301556"/>
          </a:xfrm>
        </p:grpSpPr>
        <p:sp>
          <p:nvSpPr>
            <p:cNvPr id="344" name="Google Shape;344;p61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61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61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6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6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6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6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6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6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6" name="Google Shape;366;p6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6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6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6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6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6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7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6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6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6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6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6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8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6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5" name="Google Shape;385;p6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6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7" name="Google Shape;387;p6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p6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6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6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9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6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6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6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7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9" name="Google Shape;399;p7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0" name="Google Shape;400;p7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7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7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7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6" name="Google Shape;406;p7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7" name="Google Shape;407;p7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7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7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2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72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3" name="Google Shape;413;p7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7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7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3"/>
          <p:cNvSpPr txBox="1">
            <a:spLocks noGrp="1"/>
          </p:cNvSpPr>
          <p:nvPr>
            <p:ph type="title"/>
          </p:nvPr>
        </p:nvSpPr>
        <p:spPr>
          <a:xfrm rot="5400000">
            <a:off x="5350072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73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7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7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7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libri"/>
              <a:buNone/>
              <a:defRPr sz="37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>
            <a:off x="628651" y="1369221"/>
            <a:ext cx="7886700" cy="326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973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755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dt" idx="10"/>
          </p:nvPr>
        </p:nvSpPr>
        <p:spPr>
          <a:xfrm>
            <a:off x="628651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ftr" idx="11"/>
          </p:nvPr>
        </p:nvSpPr>
        <p:spPr>
          <a:xfrm>
            <a:off x="3028951" y="4767269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6457950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40"/>
          <p:cNvSpPr txBox="1"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40"/>
          <p:cNvSpPr txBox="1">
            <a:spLocks noGrp="1"/>
          </p:cNvSpPr>
          <p:nvPr>
            <p:ph type="dt" idx="10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40"/>
          <p:cNvSpPr txBox="1">
            <a:spLocks noGrp="1"/>
          </p:cNvSpPr>
          <p:nvPr>
            <p:ph type="ftr" idx="11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40"/>
          <p:cNvSpPr txBox="1">
            <a:spLocks noGrp="1"/>
          </p:cNvSpPr>
          <p:nvPr>
            <p:ph type="sldNum" idx="12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1" name="Google Shape;301;p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Google Shape;302;p54"/>
          <p:cNvSpPr txBox="1">
            <a:spLocks noGrp="1"/>
          </p:cNvSpPr>
          <p:nvPr>
            <p:ph type="dt" idx="10"/>
          </p:nvPr>
        </p:nvSpPr>
        <p:spPr>
          <a:xfrm>
            <a:off x="457202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Google Shape;303;p5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Google Shape;304;p54"/>
          <p:cNvSpPr txBox="1">
            <a:spLocks noGrp="1"/>
          </p:cNvSpPr>
          <p:nvPr>
            <p:ph type="sldNum" idx="12"/>
          </p:nvPr>
        </p:nvSpPr>
        <p:spPr>
          <a:xfrm>
            <a:off x="6553202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2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6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6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6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s://workdrive.zohoexternal.com/external/8OOPBDQFPPC-JBvL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hyperlink" Target="https://drive.google.com/file/d/1FN8kRR5wxthygY_hyqtYqWM8rHR4F2yo/view?usp=sharing" TargetMode="External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MzZY0iYsA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hyperlink" Target="http://www.culturallyresponsive.org" TargetMode="External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png"/><Relationship Id="rId7" Type="http://schemas.openxmlformats.org/officeDocument/2006/relationships/hyperlink" Target="https://padlet.com/danielrussellccrtl/ni5huwcd3f7y1yd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hyperlink" Target="http://drive.google.com/file/d/1qvzGjndeLNlOZxG41Dzq9_6x3AwRhG_4/view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hyperlink" Target="https://wheelofnames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4"/>
          <p:cNvSpPr txBox="1">
            <a:spLocks noGrp="1"/>
          </p:cNvSpPr>
          <p:nvPr>
            <p:ph type="subTitle" idx="1"/>
          </p:nvPr>
        </p:nvSpPr>
        <p:spPr>
          <a:xfrm>
            <a:off x="5710525" y="3013496"/>
            <a:ext cx="3444000" cy="1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" sz="3800" b="1">
                <a:solidFill>
                  <a:schemeClr val="lt1"/>
                </a:solidFill>
              </a:rPr>
              <a:t>CLR Virtual Coach Prep</a:t>
            </a:r>
            <a:endParaRPr sz="38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3"/>
          <p:cNvSpPr txBox="1">
            <a:spLocks noGrp="1"/>
          </p:cNvSpPr>
          <p:nvPr>
            <p:ph type="title"/>
          </p:nvPr>
        </p:nvSpPr>
        <p:spPr>
          <a:xfrm>
            <a:off x="448550" y="654950"/>
            <a:ext cx="85833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864"/>
                </a:solidFill>
              </a:rPr>
              <a:t>What are </a:t>
            </a:r>
            <a:r>
              <a:rPr lang="en" b="1">
                <a:solidFill>
                  <a:srgbClr val="FF9900"/>
                </a:solidFill>
              </a:rPr>
              <a:t>Reactive</a:t>
            </a:r>
            <a:r>
              <a:rPr lang="en">
                <a:solidFill>
                  <a:srgbClr val="1F3864"/>
                </a:solidFill>
              </a:rPr>
              <a:t> and </a:t>
            </a:r>
            <a:r>
              <a:rPr lang="en" b="1">
                <a:solidFill>
                  <a:srgbClr val="6AA84F"/>
                </a:solidFill>
              </a:rPr>
              <a:t>Proactive</a:t>
            </a:r>
            <a:r>
              <a:rPr lang="en">
                <a:solidFill>
                  <a:srgbClr val="1F3864"/>
                </a:solidFill>
              </a:rPr>
              <a:t> VABBing?</a:t>
            </a:r>
            <a:endParaRPr>
              <a:solidFill>
                <a:srgbClr val="1F3864"/>
              </a:solidFill>
            </a:endParaRPr>
          </a:p>
        </p:txBody>
      </p:sp>
      <p:pic>
        <p:nvPicPr>
          <p:cNvPr id="523" name="Google Shape;523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250" y="1718269"/>
            <a:ext cx="2781300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7775" y="1575400"/>
            <a:ext cx="3134025" cy="30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3363" y="1725350"/>
            <a:ext cx="1899600" cy="1835744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83"/>
          <p:cNvSpPr txBox="1"/>
          <p:nvPr/>
        </p:nvSpPr>
        <p:spPr>
          <a:xfrm>
            <a:off x="808650" y="2246925"/>
            <a:ext cx="2781300" cy="19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980000"/>
                </a:solidFill>
              </a:rPr>
              <a:t> During the Lesson</a:t>
            </a: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Using teachable moments to have either VA a cultural behavior or have students cultureswitch to a culturally and linguistically appropriate behavior.</a:t>
            </a:r>
            <a:endParaRPr sz="1500" b="1">
              <a:solidFill>
                <a:schemeClr val="dk1"/>
              </a:solidFill>
            </a:endParaRPr>
          </a:p>
        </p:txBody>
      </p:sp>
      <p:sp>
        <p:nvSpPr>
          <p:cNvPr id="527" name="Google Shape;527;p83"/>
          <p:cNvSpPr txBox="1"/>
          <p:nvPr/>
        </p:nvSpPr>
        <p:spPr>
          <a:xfrm>
            <a:off x="5915763" y="2301525"/>
            <a:ext cx="2536800" cy="19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80000"/>
                </a:solidFill>
              </a:rPr>
              <a:t>Before the Lesson </a:t>
            </a:r>
            <a:endParaRPr b="1">
              <a:solidFill>
                <a:srgbClr val="98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80000"/>
                </a:solidFill>
              </a:rPr>
              <a:t>(During Lesson Planning)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Intentionally planning  validating and affirming strategies while also juxtaposing them with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traditional strategies to build and bridge.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528" name="Google Shape;528;p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12" y="3854075"/>
            <a:ext cx="1111875" cy="622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29" name="Google Shape;529;p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31823" y="1414948"/>
            <a:ext cx="709969" cy="886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30" name="Google Shape;530;p8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90975" y="1725350"/>
            <a:ext cx="767101" cy="76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8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26063" y="3561100"/>
            <a:ext cx="994200" cy="9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4"/>
          <p:cNvSpPr txBox="1">
            <a:spLocks noGrp="1"/>
          </p:cNvSpPr>
          <p:nvPr>
            <p:ph type="title"/>
          </p:nvPr>
        </p:nvSpPr>
        <p:spPr>
          <a:xfrm>
            <a:off x="323250" y="520320"/>
            <a:ext cx="78867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F3864"/>
                </a:solidFill>
              </a:rPr>
              <a:t>CLR Mindset</a:t>
            </a:r>
            <a:endParaRPr sz="4800">
              <a:solidFill>
                <a:srgbClr val="1F3864"/>
              </a:solidFill>
            </a:endParaRPr>
          </a:p>
        </p:txBody>
      </p:sp>
      <p:pic>
        <p:nvPicPr>
          <p:cNvPr id="537" name="Google Shape;537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7825" y="569745"/>
            <a:ext cx="8953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8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0650" y="1325301"/>
            <a:ext cx="2360725" cy="30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9675" y="1362825"/>
            <a:ext cx="2944650" cy="2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84"/>
          <p:cNvSpPr/>
          <p:nvPr/>
        </p:nvSpPr>
        <p:spPr>
          <a:xfrm>
            <a:off x="3658450" y="3794300"/>
            <a:ext cx="1523700" cy="602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84"/>
          <p:cNvSpPr/>
          <p:nvPr/>
        </p:nvSpPr>
        <p:spPr>
          <a:xfrm flipH="1">
            <a:off x="162500" y="2367897"/>
            <a:ext cx="1523700" cy="678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85"/>
          <p:cNvGrpSpPr/>
          <p:nvPr/>
        </p:nvGrpSpPr>
        <p:grpSpPr>
          <a:xfrm>
            <a:off x="785087" y="640894"/>
            <a:ext cx="7868414" cy="3935250"/>
            <a:chOff x="785077" y="0"/>
            <a:chExt cx="7503017" cy="5247000"/>
          </a:xfrm>
        </p:grpSpPr>
        <p:sp>
          <p:nvSpPr>
            <p:cNvPr id="547" name="Google Shape;547;p85"/>
            <p:cNvSpPr/>
            <p:nvPr/>
          </p:nvSpPr>
          <p:spPr>
            <a:xfrm>
              <a:off x="2285694" y="0"/>
              <a:ext cx="6002400" cy="5247000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CFDDBB">
                <a:alpha val="8941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85"/>
            <p:cNvSpPr txBox="1"/>
            <p:nvPr/>
          </p:nvSpPr>
          <p:spPr>
            <a:xfrm>
              <a:off x="3786326" y="787045"/>
              <a:ext cx="3513300" cy="367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725" tIns="19675" rIns="39350" bIns="19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AutoNum type="arabicPeriod"/>
              </a:pPr>
              <a:r>
                <a:rPr lang="en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 I even consider it a cultural behavior?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65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AutoNum type="arabicPeriod"/>
              </a:pPr>
              <a:r>
                <a:rPr lang="en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are my/our biases</a:t>
              </a:r>
              <a:r>
                <a:rPr lang="en" sz="3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65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AutoNum type="arabicPeriod"/>
              </a:pPr>
              <a:r>
                <a:rPr lang="en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 to validate and affirm?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65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AutoNum type="arabicPeriod"/>
              </a:pPr>
              <a:r>
                <a:rPr lang="en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 to build and bridge?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85"/>
            <p:cNvSpPr/>
            <p:nvPr/>
          </p:nvSpPr>
          <p:spPr>
            <a:xfrm>
              <a:off x="785077" y="1122839"/>
              <a:ext cx="3001200" cy="3001200"/>
            </a:xfrm>
            <a:prstGeom prst="ellipse">
              <a:avLst/>
            </a:prstGeom>
            <a:solidFill>
              <a:srgbClr val="71884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85"/>
            <p:cNvSpPr txBox="1"/>
            <p:nvPr/>
          </p:nvSpPr>
          <p:spPr>
            <a:xfrm>
              <a:off x="1224598" y="1562360"/>
              <a:ext cx="2122200" cy="21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00" tIns="18400" rIns="18400" bIns="18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lang="en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are the preferred cultural behaviors at school?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6"/>
          <p:cNvSpPr txBox="1">
            <a:spLocks noGrp="1"/>
          </p:cNvSpPr>
          <p:nvPr>
            <p:ph type="title"/>
          </p:nvPr>
        </p:nvSpPr>
        <p:spPr>
          <a:xfrm>
            <a:off x="146450" y="515600"/>
            <a:ext cx="34365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1F3864"/>
                </a:solidFill>
              </a:rPr>
              <a:t>CLR Skillset</a:t>
            </a:r>
            <a:endParaRPr sz="4700">
              <a:solidFill>
                <a:srgbClr val="1F3864"/>
              </a:solidFill>
            </a:endParaRPr>
          </a:p>
        </p:txBody>
      </p:sp>
      <p:pic>
        <p:nvPicPr>
          <p:cNvPr id="556" name="Google Shape;556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3825" y="648950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8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24613" y="974600"/>
            <a:ext cx="1330843" cy="16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1513" y="2981850"/>
            <a:ext cx="1137025" cy="1293875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86"/>
          <p:cNvSpPr txBox="1"/>
          <p:nvPr/>
        </p:nvSpPr>
        <p:spPr>
          <a:xfrm>
            <a:off x="78850" y="1679850"/>
            <a:ext cx="72171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0000"/>
                </a:solidFill>
              </a:rPr>
              <a:t>Quantity</a:t>
            </a:r>
            <a:r>
              <a:rPr lang="en" sz="2500" b="1"/>
              <a:t> +  </a:t>
            </a:r>
            <a:r>
              <a:rPr lang="en" sz="2500" b="1">
                <a:solidFill>
                  <a:srgbClr val="6AA84F"/>
                </a:solidFill>
              </a:rPr>
              <a:t>Quality</a:t>
            </a:r>
            <a:r>
              <a:rPr lang="en" sz="2500" b="1"/>
              <a:t> +  </a:t>
            </a:r>
            <a:r>
              <a:rPr lang="en" sz="2500" b="1">
                <a:solidFill>
                  <a:srgbClr val="0000FF"/>
                </a:solidFill>
              </a:rPr>
              <a:t>Strategy</a:t>
            </a:r>
            <a:r>
              <a:rPr lang="en" sz="2500" b="1"/>
              <a:t> = CLR Success</a:t>
            </a:r>
            <a:endParaRPr sz="2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86"/>
          <p:cNvSpPr txBox="1"/>
          <p:nvPr/>
        </p:nvSpPr>
        <p:spPr>
          <a:xfrm>
            <a:off x="90500" y="2114550"/>
            <a:ext cx="1587900" cy="13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use of many different activities and with frequency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86"/>
          <p:cNvSpPr txBox="1"/>
          <p:nvPr/>
        </p:nvSpPr>
        <p:spPr>
          <a:xfrm>
            <a:off x="1599600" y="2114550"/>
            <a:ext cx="1587900" cy="16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activities implemented with fidelity and technical precision</a:t>
            </a:r>
            <a:endParaRPr sz="1800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86"/>
          <p:cNvSpPr txBox="1"/>
          <p:nvPr/>
        </p:nvSpPr>
        <p:spPr>
          <a:xfrm>
            <a:off x="3187500" y="2093675"/>
            <a:ext cx="1874400" cy="17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knowing when to use a particular activity and for what instructional purpose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3" name="Google Shape;563;p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813" y="3826075"/>
            <a:ext cx="75247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8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12525" y="3802263"/>
            <a:ext cx="9620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8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75825" y="3859413"/>
            <a:ext cx="9620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8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39125" y="3687963"/>
            <a:ext cx="119062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86"/>
          <p:cNvSpPr txBox="1"/>
          <p:nvPr/>
        </p:nvSpPr>
        <p:spPr>
          <a:xfrm>
            <a:off x="5407050" y="2135100"/>
            <a:ext cx="15879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engagement and learning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7"/>
          <p:cNvSpPr txBox="1">
            <a:spLocks noGrp="1"/>
          </p:cNvSpPr>
          <p:nvPr>
            <p:ph type="title"/>
          </p:nvPr>
        </p:nvSpPr>
        <p:spPr>
          <a:xfrm>
            <a:off x="457212" y="204793"/>
            <a:ext cx="3008400" cy="8714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87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87"/>
          <p:cNvSpPr txBox="1">
            <a:spLocks noGrp="1"/>
          </p:cNvSpPr>
          <p:nvPr>
            <p:ph type="body" idx="2"/>
          </p:nvPr>
        </p:nvSpPr>
        <p:spPr>
          <a:xfrm>
            <a:off x="457212" y="1076328"/>
            <a:ext cx="3008400" cy="3518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6" name="Google Shape;576;p87" title="CLR in HS Social Studies  - Nicole Lusiani, Oakland Unified School Distric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8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31666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Coaching Cycles</a:t>
            </a:r>
            <a:endParaRPr/>
          </a:p>
        </p:txBody>
      </p:sp>
      <p:pic>
        <p:nvPicPr>
          <p:cNvPr id="583" name="Google Shape;583;p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9411" y="691705"/>
            <a:ext cx="7885059" cy="2610102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4" name="Google Shape;584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" y="3402950"/>
            <a:ext cx="7885074" cy="162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88"/>
          <p:cNvSpPr txBox="1">
            <a:spLocks noGrp="1"/>
          </p:cNvSpPr>
          <p:nvPr>
            <p:ph type="sldNum" idx="12"/>
          </p:nvPr>
        </p:nvSpPr>
        <p:spPr>
          <a:xfrm>
            <a:off x="6457950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89"/>
          <p:cNvSpPr txBox="1">
            <a:spLocks noGrp="1"/>
          </p:cNvSpPr>
          <p:nvPr>
            <p:ph type="title"/>
          </p:nvPr>
        </p:nvSpPr>
        <p:spPr>
          <a:xfrm>
            <a:off x="0" y="796875"/>
            <a:ext cx="8819400" cy="1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89"/>
          <p:cNvSpPr txBox="1">
            <a:spLocks noGrp="1"/>
          </p:cNvSpPr>
          <p:nvPr>
            <p:ph type="title"/>
          </p:nvPr>
        </p:nvSpPr>
        <p:spPr>
          <a:xfrm>
            <a:off x="0" y="518375"/>
            <a:ext cx="9673200" cy="736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0B5394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3864"/>
                </a:solidFill>
              </a:rPr>
              <a:t>Stay Connected</a:t>
            </a:r>
            <a:endParaRPr>
              <a:solidFill>
                <a:srgbClr val="1F386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>
              <a:solidFill>
                <a:srgbClr val="0B5394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92" name="Google Shape;592;p89"/>
          <p:cNvSpPr txBox="1">
            <a:spLocks noGrp="1"/>
          </p:cNvSpPr>
          <p:nvPr>
            <p:ph type="body" idx="4294967295"/>
          </p:nvPr>
        </p:nvSpPr>
        <p:spPr>
          <a:xfrm>
            <a:off x="0" y="1026275"/>
            <a:ext cx="8370900" cy="353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latin typeface="Arial"/>
                <a:ea typeface="Arial"/>
                <a:cs typeface="Arial"/>
                <a:sym typeface="Arial"/>
              </a:rPr>
              <a:t>Center for Culturally Responsive Teaching and Learning</a:t>
            </a:r>
            <a:endParaRPr sz="1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www.culturallyresponsive.org</a:t>
            </a:r>
            <a:endParaRPr sz="1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latin typeface="Arial"/>
                <a:ea typeface="Arial"/>
                <a:cs typeface="Arial"/>
                <a:sym typeface="Arial"/>
              </a:rPr>
              <a:t>Facebook  </a:t>
            </a:r>
            <a:endParaRPr sz="1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facebook.com/culturallyresponsive@validateaffirm</a:t>
            </a:r>
            <a:endParaRPr sz="1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latin typeface="Arial"/>
                <a:ea typeface="Arial"/>
                <a:cs typeface="Arial"/>
                <a:sym typeface="Arial"/>
              </a:rPr>
              <a:t>Twitter</a:t>
            </a:r>
            <a:endParaRPr sz="1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Twitter.com/validateaffirm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Tube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Search ValidateAffirm Youtube</a:t>
            </a:r>
            <a:endParaRPr sz="1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Instagram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@validateaffirm</a:t>
            </a:r>
            <a:endParaRPr sz="1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@responsivereads</a:t>
            </a:r>
            <a:endParaRPr sz="1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3" name="Google Shape;593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6175" y="2020038"/>
            <a:ext cx="548425" cy="4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6175" y="2638000"/>
            <a:ext cx="548425" cy="4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3525" y="3255950"/>
            <a:ext cx="613725" cy="4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03525" y="1303675"/>
            <a:ext cx="613725" cy="57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8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70875" y="3887328"/>
            <a:ext cx="613725" cy="608622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89"/>
          <p:cNvSpPr txBox="1"/>
          <p:nvPr/>
        </p:nvSpPr>
        <p:spPr>
          <a:xfrm>
            <a:off x="6001875" y="3683075"/>
            <a:ext cx="32763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1155CC"/>
              </a:solidFill>
            </a:endParaRPr>
          </a:p>
        </p:txBody>
      </p:sp>
      <p:pic>
        <p:nvPicPr>
          <p:cNvPr id="599" name="Google Shape;599;p8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92250" y="2901850"/>
            <a:ext cx="2327150" cy="6050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00" name="Google Shape;600;p8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30946" y="638925"/>
            <a:ext cx="3113049" cy="20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0812" y="1737123"/>
            <a:ext cx="3229424" cy="1863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08" name="Google Shape;608;p90"/>
          <p:cNvSpPr txBox="1">
            <a:spLocks noGrp="1"/>
          </p:cNvSpPr>
          <p:nvPr>
            <p:ph type="title"/>
          </p:nvPr>
        </p:nvSpPr>
        <p:spPr>
          <a:xfrm>
            <a:off x="323849" y="642154"/>
            <a:ext cx="8338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>
                <a:solidFill>
                  <a:srgbClr val="1F3864"/>
                </a:solidFill>
              </a:rPr>
              <a:t>Cultural and Linguistic Responsiveness (CLR) is…</a:t>
            </a:r>
            <a:endParaRPr>
              <a:solidFill>
                <a:srgbClr val="1F3864"/>
              </a:solidFill>
            </a:endParaRPr>
          </a:p>
        </p:txBody>
      </p:sp>
      <p:sp>
        <p:nvSpPr>
          <p:cNvPr id="609" name="Google Shape;609;p90"/>
          <p:cNvSpPr txBox="1"/>
          <p:nvPr/>
        </p:nvSpPr>
        <p:spPr>
          <a:xfrm>
            <a:off x="1483944" y="3701049"/>
            <a:ext cx="6176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</a:t>
            </a:r>
            <a:r>
              <a:rPr lang="en" sz="19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VALIDATE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19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AFFIRM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who your students are culturally and linguistically, you are showing them more </a:t>
            </a:r>
            <a:r>
              <a:rPr lang="en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LOVE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B103F0-9C0E-4902-BCD4-BF9D113AE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8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0534F2-E4AA-440A-A74B-937D80832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2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5"/>
          <p:cNvSpPr txBox="1"/>
          <p:nvPr/>
        </p:nvSpPr>
        <p:spPr>
          <a:xfrm>
            <a:off x="1206150" y="1444925"/>
            <a:ext cx="67317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1" u="none" strike="noStrike" cap="none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Preparation = the state of getting ready</a:t>
            </a:r>
            <a:endParaRPr i="1">
              <a:solidFill>
                <a:srgbClr val="A61C00"/>
              </a:solidFill>
            </a:endParaRPr>
          </a:p>
        </p:txBody>
      </p:sp>
      <p:sp>
        <p:nvSpPr>
          <p:cNvPr id="434" name="Google Shape;434;p75"/>
          <p:cNvSpPr txBox="1"/>
          <p:nvPr/>
        </p:nvSpPr>
        <p:spPr>
          <a:xfrm>
            <a:off x="2724900" y="2209500"/>
            <a:ext cx="4148100" cy="20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purpose of today’s Coach Prep session is to help us get ready for infusing CLR into our instructional practice and the upcoming virtual CLR coaching cycles.</a:t>
            </a:r>
            <a:endParaRPr sz="1000" b="1"/>
          </a:p>
        </p:txBody>
      </p:sp>
      <p:sp>
        <p:nvSpPr>
          <p:cNvPr id="435" name="Google Shape;435;p75"/>
          <p:cNvSpPr/>
          <p:nvPr/>
        </p:nvSpPr>
        <p:spPr>
          <a:xfrm>
            <a:off x="152399" y="452525"/>
            <a:ext cx="88632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Why Coach Prep? </a:t>
            </a:r>
            <a:endParaRPr sz="100"/>
          </a:p>
        </p:txBody>
      </p:sp>
      <p:pic>
        <p:nvPicPr>
          <p:cNvPr id="436" name="Google Shape;436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153" y="2360321"/>
            <a:ext cx="1414698" cy="9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75"/>
          <p:cNvSpPr txBox="1"/>
          <p:nvPr/>
        </p:nvSpPr>
        <p:spPr>
          <a:xfrm>
            <a:off x="6873000" y="3444575"/>
            <a:ext cx="22710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Choral Reading</a:t>
            </a:r>
            <a:endParaRPr sz="2000" b="1"/>
          </a:p>
        </p:txBody>
      </p:sp>
      <p:pic>
        <p:nvPicPr>
          <p:cNvPr id="438" name="Google Shape;438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209500"/>
            <a:ext cx="2572500" cy="1804582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6"/>
          <p:cNvSpPr txBox="1">
            <a:spLocks noGrp="1"/>
          </p:cNvSpPr>
          <p:nvPr>
            <p:ph type="title"/>
          </p:nvPr>
        </p:nvSpPr>
        <p:spPr>
          <a:xfrm>
            <a:off x="0" y="510775"/>
            <a:ext cx="90402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>
                <a:solidFill>
                  <a:srgbClr val="1F3864"/>
                </a:solidFill>
              </a:rPr>
              <a:t>Our Flow</a:t>
            </a:r>
            <a:endParaRPr>
              <a:solidFill>
                <a:srgbClr val="1F3864"/>
              </a:solidFill>
            </a:endParaRPr>
          </a:p>
        </p:txBody>
      </p:sp>
      <p:sp>
        <p:nvSpPr>
          <p:cNvPr id="444" name="Google Shape;444;p76"/>
          <p:cNvSpPr txBox="1">
            <a:spLocks noGrp="1"/>
          </p:cNvSpPr>
          <p:nvPr>
            <p:ph type="body" idx="1"/>
          </p:nvPr>
        </p:nvSpPr>
        <p:spPr>
          <a:xfrm>
            <a:off x="579950" y="1178950"/>
            <a:ext cx="46581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AutoNum type="arabicPeriod"/>
            </a:pPr>
            <a:r>
              <a:rPr lang="en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Mic Check (10 min)</a:t>
            </a:r>
            <a:endParaRPr sz="21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AutoNum type="arabicPeriod"/>
            </a:pPr>
            <a:r>
              <a:rPr lang="en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CLR Review (5 min)</a:t>
            </a:r>
            <a:endParaRPr sz="2100"/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AutoNum type="arabicPeriod"/>
            </a:pPr>
            <a:r>
              <a:rPr lang="en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Mindset Focus (10 min)</a:t>
            </a:r>
            <a:endParaRPr sz="2100"/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AutoNum type="arabicPeriod"/>
            </a:pPr>
            <a:r>
              <a:rPr lang="en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Skillset Focus (</a:t>
            </a:r>
            <a:r>
              <a:rPr lang="en" sz="2100">
                <a:latin typeface="Montserrat"/>
                <a:ea typeface="Montserrat"/>
                <a:cs typeface="Montserrat"/>
                <a:sym typeface="Montserrat"/>
              </a:rPr>
              <a:t>10 </a:t>
            </a:r>
            <a:r>
              <a:rPr lang="en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min)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AutoNum type="arabicPeriod"/>
            </a:pPr>
            <a:r>
              <a:rPr lang="en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Coaching Overview (5 min)</a:t>
            </a:r>
            <a:endParaRPr sz="2100"/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AutoNum type="arabicPeriod"/>
            </a:pPr>
            <a:r>
              <a:rPr lang="en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Reflection &amp; Next Steps (5 min)</a:t>
            </a:r>
            <a:endParaRPr sz="2100"/>
          </a:p>
        </p:txBody>
      </p:sp>
      <p:pic>
        <p:nvPicPr>
          <p:cNvPr id="445" name="Google Shape;445;p76"/>
          <p:cNvPicPr preferRelativeResize="0"/>
          <p:nvPr/>
        </p:nvPicPr>
        <p:blipFill rotWithShape="1">
          <a:blip r:embed="rId3">
            <a:alphaModFix/>
          </a:blip>
          <a:srcRect l="23064" t="3871" r="23692" b="17269"/>
          <a:stretch/>
        </p:blipFill>
        <p:spPr>
          <a:xfrm>
            <a:off x="4895537" y="1268275"/>
            <a:ext cx="2285750" cy="224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0525" y="2824825"/>
            <a:ext cx="1404150" cy="15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7"/>
          <p:cNvSpPr/>
          <p:nvPr/>
        </p:nvSpPr>
        <p:spPr>
          <a:xfrm>
            <a:off x="2342089" y="457966"/>
            <a:ext cx="44598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Mic Check</a:t>
            </a:r>
            <a:endParaRPr sz="1300"/>
          </a:p>
        </p:txBody>
      </p:sp>
      <p:sp>
        <p:nvSpPr>
          <p:cNvPr id="454" name="Google Shape;454;p77"/>
          <p:cNvSpPr txBox="1"/>
          <p:nvPr/>
        </p:nvSpPr>
        <p:spPr>
          <a:xfrm>
            <a:off x="217225" y="4013100"/>
            <a:ext cx="21297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Whip Around</a:t>
            </a:r>
            <a:endParaRPr sz="2200" b="1"/>
          </a:p>
        </p:txBody>
      </p:sp>
      <p:pic>
        <p:nvPicPr>
          <p:cNvPr id="455" name="Google Shape;455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5409" y="684328"/>
            <a:ext cx="886683" cy="100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77"/>
          <p:cNvPicPr preferRelativeResize="0"/>
          <p:nvPr/>
        </p:nvPicPr>
        <p:blipFill rotWithShape="1">
          <a:blip r:embed="rId4">
            <a:alphaModFix/>
          </a:blip>
          <a:srcRect l="30072" r="20139"/>
          <a:stretch/>
        </p:blipFill>
        <p:spPr>
          <a:xfrm>
            <a:off x="465325" y="2017245"/>
            <a:ext cx="1707600" cy="19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1846" y="1694506"/>
            <a:ext cx="1167759" cy="2335517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77"/>
          <p:cNvSpPr/>
          <p:nvPr/>
        </p:nvSpPr>
        <p:spPr>
          <a:xfrm>
            <a:off x="2712110" y="4030037"/>
            <a:ext cx="2632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2600" b="1" i="0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VABBometer</a:t>
            </a:r>
            <a:r>
              <a:rPr lang="en" sz="26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600" b="1" i="0" strike="noStrike" cap="non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77"/>
          <p:cNvSpPr/>
          <p:nvPr/>
        </p:nvSpPr>
        <p:spPr>
          <a:xfrm>
            <a:off x="4139600" y="1773113"/>
            <a:ext cx="1707600" cy="21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-Sizzling Hot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-Hot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-Warm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-Lukewarm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-Cool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-Frigid</a:t>
            </a:r>
            <a:endParaRPr/>
          </a:p>
        </p:txBody>
      </p:sp>
      <p:pic>
        <p:nvPicPr>
          <p:cNvPr id="460" name="Google Shape;460;p77"/>
          <p:cNvPicPr preferRelativeResize="0"/>
          <p:nvPr/>
        </p:nvPicPr>
        <p:blipFill rotWithShape="1">
          <a:blip r:embed="rId6">
            <a:alphaModFix/>
          </a:blip>
          <a:srcRect l="12109" r="11827"/>
          <a:stretch/>
        </p:blipFill>
        <p:spPr>
          <a:xfrm>
            <a:off x="6104375" y="1487088"/>
            <a:ext cx="2785000" cy="28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77"/>
          <p:cNvSpPr txBox="1"/>
          <p:nvPr/>
        </p:nvSpPr>
        <p:spPr>
          <a:xfrm>
            <a:off x="5923400" y="4089300"/>
            <a:ext cx="30027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Post Your Thoughts</a:t>
            </a:r>
            <a:endParaRPr sz="2600" b="1">
              <a:solidFill>
                <a:srgbClr val="0000FF"/>
              </a:solidFill>
            </a:endParaRPr>
          </a:p>
        </p:txBody>
      </p:sp>
      <p:pic>
        <p:nvPicPr>
          <p:cNvPr id="462" name="Google Shape;462;p77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l="31693" r="33196" b="55494"/>
          <a:stretch/>
        </p:blipFill>
        <p:spPr>
          <a:xfrm rot="-569958">
            <a:off x="6742443" y="2123096"/>
            <a:ext cx="928620" cy="103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7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13875" y="2786075"/>
            <a:ext cx="1167750" cy="116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8"/>
          <p:cNvSpPr txBox="1">
            <a:spLocks noGrp="1"/>
          </p:cNvSpPr>
          <p:nvPr>
            <p:ph type="title"/>
          </p:nvPr>
        </p:nvSpPr>
        <p:spPr>
          <a:xfrm>
            <a:off x="310700" y="699550"/>
            <a:ext cx="4787100" cy="99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solidFill>
                  <a:srgbClr val="1F3864"/>
                </a:solidFill>
              </a:rPr>
              <a:t>CLR Review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69" name="Google Shape;469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0675" y="1439824"/>
            <a:ext cx="3533348" cy="14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78"/>
          <p:cNvSpPr txBox="1">
            <a:spLocks noGrp="1"/>
          </p:cNvSpPr>
          <p:nvPr>
            <p:ph type="body" idx="1"/>
          </p:nvPr>
        </p:nvSpPr>
        <p:spPr>
          <a:xfrm>
            <a:off x="212100" y="1630900"/>
            <a:ext cx="4787100" cy="280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In your breakout rooms, discuss the following questions: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is </a:t>
            </a:r>
            <a:r>
              <a:rPr lang="en" b="1"/>
              <a:t>CLR</a:t>
            </a:r>
            <a:r>
              <a:rPr lang="en"/>
              <a:t>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does </a:t>
            </a:r>
            <a:r>
              <a:rPr lang="en" b="1"/>
              <a:t>VABB</a:t>
            </a:r>
            <a:r>
              <a:rPr lang="en"/>
              <a:t> stand for?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to </a:t>
            </a:r>
            <a:r>
              <a:rPr lang="en" b="1"/>
              <a:t>VABB</a:t>
            </a:r>
            <a:r>
              <a:rPr lang="en"/>
              <a:t>?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1" name="Google Shape;471;p78"/>
          <p:cNvPicPr preferRelativeResize="0"/>
          <p:nvPr/>
        </p:nvPicPr>
        <p:blipFill rotWithShape="1">
          <a:blip r:embed="rId4">
            <a:alphaModFix/>
          </a:blip>
          <a:srcRect t="11772" r="9812" b="15915"/>
          <a:stretch/>
        </p:blipFill>
        <p:spPr>
          <a:xfrm>
            <a:off x="5549575" y="3007625"/>
            <a:ext cx="1868227" cy="119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7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18400" y="2901902"/>
            <a:ext cx="1530400" cy="15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9"/>
          <p:cNvSpPr/>
          <p:nvPr/>
        </p:nvSpPr>
        <p:spPr>
          <a:xfrm>
            <a:off x="197850" y="1369575"/>
            <a:ext cx="6953400" cy="2355900"/>
          </a:xfrm>
          <a:prstGeom prst="wedgeRoundRectCallout">
            <a:avLst>
              <a:gd name="adj1" fmla="val -10587"/>
              <a:gd name="adj2" fmla="val 62047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Cultural and linguistic responsiveness (CLR) is the </a:t>
            </a:r>
            <a:r>
              <a:rPr lang="en" sz="23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validation</a:t>
            </a: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23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affirmation</a:t>
            </a: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home (indigenous) culture and home language for the purposes of </a:t>
            </a:r>
            <a:r>
              <a:rPr lang="en" sz="23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building</a:t>
            </a: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23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bridging</a:t>
            </a: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student to success in the culture of academia and mainstream society.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Dr. Hollie</a:t>
            </a:r>
            <a:endParaRPr sz="900"/>
          </a:p>
        </p:txBody>
      </p:sp>
      <p:pic>
        <p:nvPicPr>
          <p:cNvPr id="478" name="Google Shape;478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50" y="3392375"/>
            <a:ext cx="701950" cy="898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79" name="Google Shape;479;p79"/>
          <p:cNvSpPr txBox="1">
            <a:spLocks noGrp="1"/>
          </p:cNvSpPr>
          <p:nvPr>
            <p:ph type="title"/>
          </p:nvPr>
        </p:nvSpPr>
        <p:spPr>
          <a:xfrm>
            <a:off x="628650" y="486894"/>
            <a:ext cx="78867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864"/>
                </a:solidFill>
              </a:rPr>
              <a:t>What is CLR?</a:t>
            </a:r>
            <a:endParaRPr>
              <a:solidFill>
                <a:srgbClr val="1F3864"/>
              </a:solidFill>
            </a:endParaRPr>
          </a:p>
        </p:txBody>
      </p:sp>
      <p:pic>
        <p:nvPicPr>
          <p:cNvPr id="480" name="Google Shape;480;p7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5675" y="2304575"/>
            <a:ext cx="1467499" cy="19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80"/>
          <p:cNvSpPr txBox="1">
            <a:spLocks noGrp="1"/>
          </p:cNvSpPr>
          <p:nvPr>
            <p:ph type="title"/>
          </p:nvPr>
        </p:nvSpPr>
        <p:spPr>
          <a:xfrm>
            <a:off x="628650" y="502444"/>
            <a:ext cx="78867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864"/>
                </a:solidFill>
              </a:rPr>
              <a:t>What does VABB stand for?</a:t>
            </a:r>
            <a:endParaRPr>
              <a:solidFill>
                <a:srgbClr val="1F3864"/>
              </a:solidFill>
            </a:endParaRPr>
          </a:p>
        </p:txBody>
      </p:sp>
      <p:pic>
        <p:nvPicPr>
          <p:cNvPr id="486" name="Google Shape;486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250" y="864250"/>
            <a:ext cx="1071075" cy="397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6825" y="1191844"/>
            <a:ext cx="160972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0325" y="2115769"/>
            <a:ext cx="12001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0150" y="3020644"/>
            <a:ext cx="9525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3962" y="3952344"/>
            <a:ext cx="123825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8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025" y="1347050"/>
            <a:ext cx="767100" cy="3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80"/>
          <p:cNvPicPr preferRelativeResize="0"/>
          <p:nvPr/>
        </p:nvPicPr>
        <p:blipFill rotWithShape="1">
          <a:blip r:embed="rId9">
            <a:alphaModFix/>
          </a:blip>
          <a:srcRect l="14777" t="6889" r="14784" b="6889"/>
          <a:stretch/>
        </p:blipFill>
        <p:spPr>
          <a:xfrm>
            <a:off x="114188" y="2060375"/>
            <a:ext cx="650775" cy="7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8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4200" y="3008686"/>
            <a:ext cx="650750" cy="7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8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9125" y="4001073"/>
            <a:ext cx="767100" cy="597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8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2453489">
            <a:off x="3002305" y="769622"/>
            <a:ext cx="5308643" cy="375665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96" name="Google Shape;496;p80"/>
          <p:cNvPicPr preferRelativeResize="0"/>
          <p:nvPr/>
        </p:nvPicPr>
        <p:blipFill rotWithShape="1">
          <a:blip r:embed="rId13">
            <a:alphaModFix/>
          </a:blip>
          <a:srcRect t="31637"/>
          <a:stretch/>
        </p:blipFill>
        <p:spPr>
          <a:xfrm>
            <a:off x="6741575" y="3161975"/>
            <a:ext cx="2215500" cy="10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80"/>
          <p:cNvSpPr txBox="1"/>
          <p:nvPr/>
        </p:nvSpPr>
        <p:spPr>
          <a:xfrm>
            <a:off x="6971400" y="4104413"/>
            <a:ext cx="21297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Shout Out</a:t>
            </a:r>
            <a:endParaRPr sz="2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1"/>
          <p:cNvSpPr/>
          <p:nvPr/>
        </p:nvSpPr>
        <p:spPr>
          <a:xfrm rot="-1930993">
            <a:off x="248664" y="2229533"/>
            <a:ext cx="2465486" cy="1526453"/>
          </a:xfrm>
          <a:custGeom>
            <a:avLst/>
            <a:gdLst/>
            <a:ahLst/>
            <a:cxnLst/>
            <a:rect l="l" t="t" r="r" b="b"/>
            <a:pathLst>
              <a:path w="2723944" h="1770564" extrusionOk="0">
                <a:moveTo>
                  <a:pt x="295100" y="0"/>
                </a:moveTo>
                <a:lnTo>
                  <a:pt x="2428844" y="0"/>
                </a:lnTo>
                <a:cubicBezTo>
                  <a:pt x="2591823" y="0"/>
                  <a:pt x="2723944" y="132121"/>
                  <a:pt x="2723944" y="295100"/>
                </a:cubicBezTo>
                <a:lnTo>
                  <a:pt x="2723944" y="1770564"/>
                </a:lnTo>
                <a:lnTo>
                  <a:pt x="2723944" y="1770564"/>
                </a:lnTo>
                <a:lnTo>
                  <a:pt x="0" y="1770564"/>
                </a:lnTo>
                <a:lnTo>
                  <a:pt x="0" y="1770564"/>
                </a:lnTo>
                <a:lnTo>
                  <a:pt x="0" y="295100"/>
                </a:lnTo>
                <a:cubicBezTo>
                  <a:pt x="0" y="132121"/>
                  <a:pt x="132121" y="0"/>
                  <a:pt x="295100" y="0"/>
                </a:cubicBez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1200" tIns="134675" rIns="231200" bIns="4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Talk To Differently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81"/>
          <p:cNvSpPr/>
          <p:nvPr/>
        </p:nvSpPr>
        <p:spPr>
          <a:xfrm>
            <a:off x="3204012" y="1486777"/>
            <a:ext cx="2723944" cy="1327923"/>
          </a:xfrm>
          <a:custGeom>
            <a:avLst/>
            <a:gdLst/>
            <a:ahLst/>
            <a:cxnLst/>
            <a:rect l="l" t="t" r="r" b="b"/>
            <a:pathLst>
              <a:path w="2723944" h="1770564" extrusionOk="0">
                <a:moveTo>
                  <a:pt x="295100" y="0"/>
                </a:moveTo>
                <a:lnTo>
                  <a:pt x="2428844" y="0"/>
                </a:lnTo>
                <a:cubicBezTo>
                  <a:pt x="2591823" y="0"/>
                  <a:pt x="2723944" y="132121"/>
                  <a:pt x="2723944" y="295100"/>
                </a:cubicBezTo>
                <a:lnTo>
                  <a:pt x="2723944" y="1770564"/>
                </a:lnTo>
                <a:lnTo>
                  <a:pt x="2723944" y="1770564"/>
                </a:lnTo>
                <a:lnTo>
                  <a:pt x="0" y="1770564"/>
                </a:lnTo>
                <a:lnTo>
                  <a:pt x="0" y="1770564"/>
                </a:lnTo>
                <a:lnTo>
                  <a:pt x="0" y="295100"/>
                </a:lnTo>
                <a:cubicBezTo>
                  <a:pt x="0" y="132121"/>
                  <a:pt x="132121" y="0"/>
                  <a:pt x="295100" y="0"/>
                </a:cubicBezTo>
                <a:close/>
              </a:path>
            </a:pathLst>
          </a:custGeom>
          <a:solidFill>
            <a:srgbClr val="B6221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1200" tIns="134675" rIns="231200" bIns="4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Relate To Differently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81"/>
          <p:cNvSpPr/>
          <p:nvPr/>
        </p:nvSpPr>
        <p:spPr>
          <a:xfrm rot="1930993">
            <a:off x="6417817" y="2229533"/>
            <a:ext cx="2465486" cy="1526453"/>
          </a:xfrm>
          <a:custGeom>
            <a:avLst/>
            <a:gdLst/>
            <a:ahLst/>
            <a:cxnLst/>
            <a:rect l="l" t="t" r="r" b="b"/>
            <a:pathLst>
              <a:path w="2723944" h="1770564" extrusionOk="0">
                <a:moveTo>
                  <a:pt x="295100" y="0"/>
                </a:moveTo>
                <a:lnTo>
                  <a:pt x="2428844" y="0"/>
                </a:lnTo>
                <a:cubicBezTo>
                  <a:pt x="2591823" y="0"/>
                  <a:pt x="2723944" y="132121"/>
                  <a:pt x="2723944" y="295100"/>
                </a:cubicBezTo>
                <a:lnTo>
                  <a:pt x="2723944" y="1770564"/>
                </a:lnTo>
                <a:lnTo>
                  <a:pt x="2723944" y="1770564"/>
                </a:lnTo>
                <a:lnTo>
                  <a:pt x="0" y="1770564"/>
                </a:lnTo>
                <a:lnTo>
                  <a:pt x="0" y="1770564"/>
                </a:lnTo>
                <a:lnTo>
                  <a:pt x="0" y="295100"/>
                </a:lnTo>
                <a:cubicBezTo>
                  <a:pt x="0" y="132121"/>
                  <a:pt x="132121" y="0"/>
                  <a:pt x="295100" y="0"/>
                </a:cubicBezTo>
                <a:close/>
              </a:path>
            </a:pathLst>
          </a:custGeom>
          <a:solidFill>
            <a:srgbClr val="7B57A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1200" tIns="134675" rIns="231200" bIns="4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Teach Differently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81"/>
          <p:cNvSpPr txBox="1"/>
          <p:nvPr/>
        </p:nvSpPr>
        <p:spPr>
          <a:xfrm>
            <a:off x="0" y="642938"/>
            <a:ext cx="9144000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Three Ways To VABB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81"/>
          <p:cNvSpPr txBox="1"/>
          <p:nvPr/>
        </p:nvSpPr>
        <p:spPr>
          <a:xfrm>
            <a:off x="1909305" y="3701966"/>
            <a:ext cx="2518638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Difference 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81"/>
          <p:cNvSpPr/>
          <p:nvPr/>
        </p:nvSpPr>
        <p:spPr>
          <a:xfrm>
            <a:off x="4325112" y="3710614"/>
            <a:ext cx="335280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Responsiveness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2"/>
          <p:cNvSpPr txBox="1">
            <a:spLocks noGrp="1"/>
          </p:cNvSpPr>
          <p:nvPr>
            <p:ph type="title"/>
          </p:nvPr>
        </p:nvSpPr>
        <p:spPr>
          <a:xfrm>
            <a:off x="628650" y="395244"/>
            <a:ext cx="78867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864"/>
                </a:solidFill>
              </a:rPr>
              <a:t>CLR is VABBing</a:t>
            </a:r>
            <a:endParaRPr>
              <a:solidFill>
                <a:srgbClr val="1F3864"/>
              </a:solidFill>
            </a:endParaRPr>
          </a:p>
        </p:txBody>
      </p:sp>
      <p:graphicFrame>
        <p:nvGraphicFramePr>
          <p:cNvPr id="513" name="Google Shape;513;p82"/>
          <p:cNvGraphicFramePr/>
          <p:nvPr/>
        </p:nvGraphicFramePr>
        <p:xfrm>
          <a:off x="137038" y="127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{F9C53A6C-20C3-4576-992F-631A88658C46}</a:tableStyleId>
              </a:tblPr>
              <a:tblGrid>
                <a:gridCol w="443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3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VALIDATE</a:t>
                      </a:r>
                      <a:endParaRPr sz="23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 </a:t>
                      </a:r>
                      <a:r>
                        <a:rPr lang="en" sz="17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legitimate</a:t>
                      </a:r>
                      <a:r>
                        <a:rPr lang="en" sz="1700" b="1">
                          <a:solidFill>
                            <a:srgbClr val="CC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that which the institution (school) and mainstream have made illegitimate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91450" marB="9145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</a:t>
                      </a:r>
                      <a:endParaRPr sz="23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Making the connections between the</a:t>
                      </a:r>
                      <a:r>
                        <a:rPr lang="en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7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home culture and language</a:t>
                      </a:r>
                      <a:r>
                        <a:rPr lang="en" sz="15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the school culture/language through </a:t>
                      </a:r>
                      <a:r>
                        <a:rPr lang="en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instructional strategy </a:t>
                      </a: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activity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91450" marB="9145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 b="1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AFFIRM</a:t>
                      </a:r>
                      <a:endParaRPr sz="2300" b="1">
                        <a:solidFill>
                          <a:srgbClr val="FFC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Making </a:t>
                      </a:r>
                      <a:r>
                        <a:rPr lang="en" sz="1700" b="1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</a:t>
                      </a: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that which the institution (school) and mainstream media have made negative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91450" marB="9145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BRIDGE</a:t>
                      </a:r>
                      <a:endParaRPr sz="23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Giving opportunities for </a:t>
                      </a:r>
                      <a:r>
                        <a:rPr lang="en" sz="17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situational appropriateness</a:t>
                      </a:r>
                      <a:r>
                        <a:rPr lang="en" sz="170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 utilizing appropriate cultural or linguistic behavior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91450" marB="9145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4" name="Google Shape;514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125" y="1389450"/>
            <a:ext cx="767100" cy="3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82"/>
          <p:cNvPicPr preferRelativeResize="0"/>
          <p:nvPr/>
        </p:nvPicPr>
        <p:blipFill rotWithShape="1">
          <a:blip r:embed="rId4">
            <a:alphaModFix/>
          </a:blip>
          <a:srcRect l="14777" t="6889" r="14784" b="6889"/>
          <a:stretch/>
        </p:blipFill>
        <p:spPr>
          <a:xfrm>
            <a:off x="1297371" y="3047700"/>
            <a:ext cx="442550" cy="54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3985" y="1389451"/>
            <a:ext cx="335990" cy="3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0450" y="3112212"/>
            <a:ext cx="529525" cy="412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491</Words>
  <Application>Microsoft Office PowerPoint</Application>
  <PresentationFormat>On-screen Show (16:9)</PresentationFormat>
  <Paragraphs>91</Paragraphs>
  <Slides>19</Slides>
  <Notes>17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Comic Sans MS</vt:lpstr>
      <vt:lpstr>Georgia</vt:lpstr>
      <vt:lpstr>Franklin Gothic</vt:lpstr>
      <vt:lpstr>Montserrat</vt:lpstr>
      <vt:lpstr>Noto Sans Symbols</vt:lpstr>
      <vt:lpstr>Shadows Into Light</vt:lpstr>
      <vt:lpstr>Calibri</vt:lpstr>
      <vt:lpstr>Arial</vt:lpstr>
      <vt:lpstr>Courier New</vt:lpstr>
      <vt:lpstr>Simple Light</vt:lpstr>
      <vt:lpstr>Office Theme</vt:lpstr>
      <vt:lpstr>Office Theme</vt:lpstr>
      <vt:lpstr>Office Theme</vt:lpstr>
      <vt:lpstr>2_Custom Design</vt:lpstr>
      <vt:lpstr>2_Office Theme</vt:lpstr>
      <vt:lpstr>PowerPoint Presentation</vt:lpstr>
      <vt:lpstr>PowerPoint Presentation</vt:lpstr>
      <vt:lpstr>Our Flow</vt:lpstr>
      <vt:lpstr>PowerPoint Presentation</vt:lpstr>
      <vt:lpstr>CLR Review</vt:lpstr>
      <vt:lpstr>What is CLR?</vt:lpstr>
      <vt:lpstr>What does VABB stand for?</vt:lpstr>
      <vt:lpstr>PowerPoint Presentation</vt:lpstr>
      <vt:lpstr>CLR is VABBing</vt:lpstr>
      <vt:lpstr>What are Reactive and Proactive VABBing?</vt:lpstr>
      <vt:lpstr>CLR Mindset</vt:lpstr>
      <vt:lpstr>PowerPoint Presentation</vt:lpstr>
      <vt:lpstr>CLR Skillset</vt:lpstr>
      <vt:lpstr>PowerPoint Presentation</vt:lpstr>
      <vt:lpstr>Coaching Cycles</vt:lpstr>
      <vt:lpstr> </vt:lpstr>
      <vt:lpstr>Cultural and Linguistic Responsiveness (CLR) is…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Howard</dc:creator>
  <cp:lastModifiedBy>Michelle Howard</cp:lastModifiedBy>
  <cp:revision>2</cp:revision>
  <dcterms:modified xsi:type="dcterms:W3CDTF">2021-11-12T16:05:51Z</dcterms:modified>
</cp:coreProperties>
</file>